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22"/>
  </p:notesMasterIdLst>
  <p:sldIdLst>
    <p:sldId id="361" r:id="rId3"/>
    <p:sldId id="365" r:id="rId4"/>
    <p:sldId id="364" r:id="rId5"/>
    <p:sldId id="406" r:id="rId6"/>
    <p:sldId id="362" r:id="rId7"/>
    <p:sldId id="369" r:id="rId8"/>
    <p:sldId id="373" r:id="rId9"/>
    <p:sldId id="407" r:id="rId10"/>
    <p:sldId id="394" r:id="rId11"/>
    <p:sldId id="396" r:id="rId12"/>
    <p:sldId id="398" r:id="rId13"/>
    <p:sldId id="399" r:id="rId14"/>
    <p:sldId id="401" r:id="rId15"/>
    <p:sldId id="402" r:id="rId16"/>
    <p:sldId id="403" r:id="rId17"/>
    <p:sldId id="404" r:id="rId18"/>
    <p:sldId id="405" r:id="rId19"/>
    <p:sldId id="408" r:id="rId20"/>
    <p:sldId id="382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364"/>
            <p14:sldId id="406"/>
            <p14:sldId id="362"/>
            <p14:sldId id="369"/>
            <p14:sldId id="373"/>
          </p14:sldIdLst>
        </p14:section>
        <p14:section name="기획_설명" id="{AB3DFF31-3BC3-423C-B6DE-875FFF6EA770}">
          <p14:sldIdLst>
            <p14:sldId id="407"/>
          </p14:sldIdLst>
        </p14:section>
        <p14:section name="차별점, 특징 요소" id="{126CFDDB-F60C-43DE-B06C-6BE0808A8973}">
          <p14:sldIdLst>
            <p14:sldId id="394"/>
            <p14:sldId id="396"/>
            <p14:sldId id="398"/>
            <p14:sldId id="399"/>
            <p14:sldId id="401"/>
            <p14:sldId id="402"/>
            <p14:sldId id="403"/>
            <p14:sldId id="404"/>
            <p14:sldId id="405"/>
          </p14:sldIdLst>
        </p14:section>
        <p14:section name="스토리 컨셉" id="{3E88707D-ACAF-4A6E-8E07-5809CEA7FEC6}">
          <p14:sldIdLst>
            <p14:sldId id="40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6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732" y="114"/>
      </p:cViewPr>
      <p:guideLst>
        <p:guide orient="horz" pos="2137"/>
        <p:guide pos="6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jpg"/><Relationship Id="rId7" Type="http://schemas.openxmlformats.org/officeDocument/2006/relationships/image" Target="../media/image2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976733"/>
              </p:ext>
            </p:extLst>
          </p:nvPr>
        </p:nvGraphicFramePr>
        <p:xfrm>
          <a:off x="520511" y="1273196"/>
          <a:ext cx="11150977" cy="326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요소의 이동 경로를 파악해 미리 회피 하거나 이동 기술을 활용해 회피한다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대상의 움직임을 정지시켜 제거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방해요소가 멀리서 탄을 날려 유저를 공격하는 상황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보편적인 상황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시간을 정지 또는 느리게 움직여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구조물을 만들어 일시적으로 방어한다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방해요소의 공격 범위에 유저가 들어온 경우 유저를 공격하는 상황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 기술로 대상의 공격을 중지시킨다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시간을 정지 또는 느리게 만들어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784206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506510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630920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784206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783507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384702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384702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384702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61E8B3-2627-4C17-A2DE-CC6B835599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5DE4EC-111D-4C07-8BF9-6AD5A60656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93717B-2267-40D2-B67B-F847D86B3C5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CE80C0-FA8A-4670-9473-16602FEA71B7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CB19C9-8CA1-4781-BC13-F8175E35BB5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12843C-0267-4EBB-8C7B-CE02C7EAEC6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2E6BB2-7976-4E92-B8C8-0CF1214EA0E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방식을 수정함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069B0A-EE5B-496C-8A96-F4B1E49AD0E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A73E37-8A2A-4EE4-9CC7-C490CD0BD9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7FF93-0C1F-4D4C-91B3-27D7B23DE70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E6C0C3-CBB6-455A-9C5A-4D892BA2BBF9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26D7EA-5C7C-42BE-8DF1-0D61CD36215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4EDFE4-0256-4D2E-ACB2-B09B717A5B0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4388E9-2999-431B-96D6-CDB790ABAAF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37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던전을 클리어 하면 유저는 코인을 획득하며 방 중앙에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기능을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리스트에서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아이템을 가져옴</a:t>
            </a:r>
            <a:r>
              <a:rPr lang="en-US" altLang="ko-KR" sz="1200" dirty="0"/>
              <a:t>(</a:t>
            </a:r>
            <a:r>
              <a:rPr lang="ko-KR" altLang="en-US" sz="1200" dirty="0"/>
              <a:t>등급 무관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무기에 </a:t>
            </a:r>
            <a:r>
              <a:rPr lang="en-US" altLang="ko-KR" sz="1200" dirty="0"/>
              <a:t>0%~50%</a:t>
            </a:r>
            <a:r>
              <a:rPr lang="ko-KR" altLang="en-US" sz="1200" dirty="0"/>
              <a:t>까지 할인을 적용시켜 판매함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등급에 따라 기본 가격을 다르게 설정함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282548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244402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1916352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던전 클리어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733675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CDCF73-61D4-4A6C-8134-A23826B176B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67AF90-3EEC-4826-BA39-73A36732164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9D4B46-CC19-4894-80A7-082C264CFC9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37DAE-755C-4BDD-A503-2E6F5CBDC8AC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4AA35-7D92-4B63-A2D5-A6E48663AC4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327C-3387-4FFB-9FCD-C190E47C303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E66CCE-8AD3-46A0-83F5-405A0832A2B2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2EB55D-2C17-4948-B9AB-26E9BCC7D13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09E6B1-BCC6-4D64-B989-36697CC6A90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11EFDF-5367-45F2-9C34-57B63720D2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B54227-A6AE-4145-A74A-D7AF429E8BDB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8ABF41-57A1-4225-8EDD-8418203AB81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E0E039-85B4-4BBC-8B8C-20FB28889C4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14538-B02F-4661-B907-71B59E7113EC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C3B4B7-62F6-4CF5-AA6B-F9A03E5AAD72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F742E2-C10F-428A-A03D-7E7FD512AA1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BD576-0EEC-40D9-B964-48A84F9F8BB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E715B1-E095-40D1-A6C1-A4D4DA06E71E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BF9E8B-B12A-4D99-8C25-631D098284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14B9F8-937E-4BB9-BB91-6B929071BC0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AB85FD-CB41-4F64-816B-3C3EC124151D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시계, 옅은, 표지판이(가) 표시된 사진&#10;&#10;자동 생성된 설명">
            <a:extLst>
              <a:ext uri="{FF2B5EF4-FFF2-40B4-BE49-F238E27FC236}">
                <a16:creationId xmlns:a16="http://schemas.microsoft.com/office/drawing/2014/main" id="{D3CEAB7D-7817-497E-A0FC-0F451A38FF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91" y="1785571"/>
            <a:ext cx="2780017" cy="185334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3E598-B6C8-4D98-ADB4-69DDDD6C18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졌을 때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/>
              <a:t>를 만드는 것이 목표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고급 몬스터는 특징이 되는 스킬을 가지게 되고 일반 공격 보다 높은 우선순위로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가짐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하나의 패턴을 실행한 후 짧은 시간 경직상태가 됨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유저는 보스에게 편안하게 딜을 넣을 수 있는 시간이  됨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BE3D202-A56B-4D84-8B3C-D8D8A788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pic>
        <p:nvPicPr>
          <p:cNvPr id="9" name="내용 개체 틀 8" descr="시계이(가) 표시된 사진&#10;&#10;자동 생성된 설명">
            <a:extLst>
              <a:ext uri="{FF2B5EF4-FFF2-40B4-BE49-F238E27FC236}">
                <a16:creationId xmlns:a16="http://schemas.microsoft.com/office/drawing/2014/main" id="{EA37C71E-9B55-41DA-A768-59E0DE2DDEC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33" y="4210551"/>
            <a:ext cx="2926334" cy="1627773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2364FB-AE7F-4EE7-BFBF-E2175573B9F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178745-F92E-4796-A394-C315E47C42D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10B5C4-E2E8-46F8-9BC3-BFB4F95A879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588B89-6E9A-490B-9F9B-D7CE924D8769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1FE877-38CB-4A9D-8168-2E310F73B8B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998A3-27A8-4847-AED2-127AEBBEDE6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3DDE1F-1A0D-4460-93DC-79B0B8B9D00E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27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965092-5D0A-4935-85F8-590CB3CAF89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2E7457-E147-4AC3-A41C-588C2D3B2B3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761C98-9A69-466F-9177-AAA488F06A3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86414-7D7A-4149-90BC-5FD4840D31BA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E90CA-0F09-4F4C-9110-E94C74AC0AA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3131F3-6935-4C9F-AA30-2FA12D3363E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0280E0-264F-497D-8244-B386962D837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29" descr="사진, 텔레비전, 다채로운, 방이(가) 표시된 사진&#10;&#10;자동 생성된 설명">
            <a:extLst>
              <a:ext uri="{FF2B5EF4-FFF2-40B4-BE49-F238E27FC236}">
                <a16:creationId xmlns:a16="http://schemas.microsoft.com/office/drawing/2014/main" id="{94DE3223-4C38-44FE-878A-1DE1418771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57" y="2251075"/>
            <a:ext cx="3843285" cy="23558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562600" cy="47577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, </a:t>
            </a:r>
            <a:r>
              <a:rPr lang="ko-KR" altLang="en-US" sz="1000" dirty="0"/>
              <a:t>고급</a:t>
            </a:r>
            <a:r>
              <a:rPr lang="en-US" altLang="ko-KR" sz="1000" dirty="0"/>
              <a:t>, </a:t>
            </a:r>
            <a:r>
              <a:rPr lang="ko-KR" altLang="en-US" sz="1000" dirty="0"/>
              <a:t>상가</a:t>
            </a:r>
            <a:r>
              <a:rPr lang="en-US" altLang="ko-KR" sz="1000" dirty="0"/>
              <a:t>, </a:t>
            </a:r>
            <a:r>
              <a:rPr lang="ko-KR" altLang="en-US" sz="1000" dirty="0"/>
              <a:t>보스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보스를 처치하면 다음 층으로 이동하는 포탈이 등장함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분류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착용</a:t>
            </a:r>
            <a:r>
              <a:rPr lang="en-US" altLang="ko-KR" sz="1000" dirty="0"/>
              <a:t>, </a:t>
            </a:r>
            <a:r>
              <a:rPr lang="ko-KR" altLang="en-US" sz="1000" dirty="0"/>
              <a:t>소비</a:t>
            </a:r>
            <a:r>
              <a:rPr lang="en-US" altLang="ko-KR" sz="1000" dirty="0"/>
              <a:t>, </a:t>
            </a:r>
            <a:r>
              <a:rPr lang="ko-KR" altLang="en-US" sz="1000" dirty="0"/>
              <a:t>유물</a:t>
            </a:r>
            <a:r>
              <a:rPr lang="en-US" altLang="ko-KR" sz="1000" dirty="0"/>
              <a:t>, </a:t>
            </a:r>
            <a:r>
              <a:rPr lang="ko-KR" altLang="en-US" sz="1000" dirty="0"/>
              <a:t>재료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착용</a:t>
            </a:r>
            <a:r>
              <a:rPr lang="en-US" altLang="ko-KR" sz="1000" dirty="0"/>
              <a:t>, </a:t>
            </a:r>
            <a:r>
              <a:rPr lang="ko-KR" altLang="en-US" sz="1000" dirty="0"/>
              <a:t>소비 아이템의 경우 주 획득 경로를 상인으로 지정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유물</a:t>
            </a:r>
            <a:r>
              <a:rPr lang="en-US" altLang="ko-KR" sz="1000" dirty="0"/>
              <a:t>, </a:t>
            </a:r>
            <a:r>
              <a:rPr lang="ko-KR" altLang="en-US" sz="1000" dirty="0"/>
              <a:t>재료 아이템의 경우 주 획득 경로를 보물상자와 방을 클리어한 보상으로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원하는 방식으로 플레이 할 수 있도록 모드로 세분화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스토리 모드</a:t>
            </a:r>
            <a:r>
              <a:rPr lang="en-US" altLang="ko-KR" sz="1000" dirty="0"/>
              <a:t>, </a:t>
            </a:r>
            <a:r>
              <a:rPr lang="ko-KR" altLang="en-US" sz="1000" dirty="0"/>
              <a:t>도전 모드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스토리 모드는 난이도가 일반적으로 낮고 다음 층으로 이동 시 스토리 컷 신이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도전 모드는 유저가 선택적으로 원하는 모드를 선택해 플레이 하는 방식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스피드 런</a:t>
            </a:r>
            <a:r>
              <a:rPr lang="en-US" altLang="ko-KR" sz="1000" dirty="0"/>
              <a:t>, </a:t>
            </a:r>
            <a:r>
              <a:rPr lang="ko-KR" altLang="en-US" sz="1000" dirty="0"/>
              <a:t>하드 모드</a:t>
            </a:r>
            <a:r>
              <a:rPr lang="en-US" altLang="ko-KR" sz="1000" dirty="0"/>
              <a:t>, </a:t>
            </a:r>
            <a:r>
              <a:rPr lang="ko-KR" altLang="en-US" sz="1000" dirty="0"/>
              <a:t>미션 모드 등등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1</a:t>
            </a:r>
            <a:r>
              <a:rPr lang="ko-KR" altLang="en-US" sz="1000" dirty="0" err="1"/>
              <a:t>회차로</a:t>
            </a:r>
            <a:r>
              <a:rPr lang="ko-KR" altLang="en-US" sz="1000" dirty="0"/>
              <a:t> 스토리 모드를 통해 게임에 대한 숙련도를 키운 후 도전 모드를 통해 게임내 추가된 컨텐츠를 즐기는 방식으로 진행</a:t>
            </a:r>
            <a:endParaRPr lang="en-US" altLang="ko-KR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E3BCD1-12B5-4B29-9733-EA06C8A3D7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97622-584B-47E4-A1E2-D95DC1C9291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0FE95A-9664-4F46-A127-570483F4D1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D0CDD1-49EA-4B66-BADB-A1BAE483824B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40F3A4-8C68-4096-A3B1-1399AFA9AD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46973B-74E8-4A61-AA6C-1CA37DF6E5F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020CA4-D46B-44BF-BF86-A16F3B8B0F89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4DAF-9BA7-4C29-ACCA-86FA7656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0CCAE-D312-4B8A-BD12-FC1FA22D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9900" dirty="0"/>
              <a:t>준비중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EEFB75-48A9-41A7-B03D-165D4FD4923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74552-32AF-40EE-94B9-E48903A645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0B8A7-00AD-4A44-9EB0-297281E5805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E25F11-49D2-4E2C-8778-EC1E591BD6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507B-8734-479C-89A9-7156338CAE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3C8CEB-D98D-47F6-95E3-11F4E4ADA29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9DF566-A649-416C-9486-60338269102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75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196692"/>
              </p:ext>
            </p:extLst>
          </p:nvPr>
        </p:nvGraphicFramePr>
        <p:xfrm>
          <a:off x="457197" y="1494060"/>
          <a:ext cx="11252721" cy="459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서론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모티브</a:t>
                      </a:r>
                      <a:r>
                        <a:rPr lang="en-US" altLang="ko-KR" sz="1200" b="1" dirty="0"/>
                        <a:t>_</a:t>
                      </a:r>
                      <a:r>
                        <a:rPr lang="ko-KR" altLang="en-US" sz="1200" b="1" dirty="0"/>
                        <a:t>분석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차별화 요소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스토리</a:t>
                      </a:r>
                      <a:r>
                        <a:rPr lang="en-US" altLang="ko-KR" sz="1200" b="1" dirty="0"/>
                        <a:t>_</a:t>
                      </a:r>
                      <a:r>
                        <a:rPr lang="ko-KR" altLang="en-US" sz="12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33938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5F927C-A373-40E0-AE91-640715F79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13418"/>
              </p:ext>
            </p:extLst>
          </p:nvPr>
        </p:nvGraphicFramePr>
        <p:xfrm>
          <a:off x="3015135" y="8701314"/>
          <a:ext cx="10105779" cy="33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0793">
                  <a:extLst>
                    <a:ext uri="{9D8B030D-6E8A-4147-A177-3AD203B41FA5}">
                      <a16:colId xmlns:a16="http://schemas.microsoft.com/office/drawing/2014/main" val="3831846837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3226809515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플랫폼 분석을 통한 개발 방향성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시 염두 할 요소를 알아보고 그에 맞춰 원활한 개발 진행을 위한 자료 수집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3464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4128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61014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579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3C666E-44E4-42BD-9D93-9905CA984DD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E0E1E5-B21B-43B9-84A2-5851A3F05FC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B56B7B-83DC-47BB-85DC-FAE0482CD0B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5E46A-DBBD-43CE-9670-8AB6CFE857D2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52BF3E-3918-4F51-8752-72CF4E7D561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FC05C1-B2E2-4D1E-9338-33F5020C52F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총 정리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886-C82C-4A1B-B92F-1C0F95D844D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444454"/>
              </p:ext>
            </p:extLst>
          </p:nvPr>
        </p:nvGraphicFramePr>
        <p:xfrm>
          <a:off x="436595" y="1502268"/>
          <a:ext cx="11318810" cy="473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기존에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콘솔 플랫폼에 맞춰진 세이브포인트 설정을 모바일 사용자에 맞춰 게임 플레이 중 언제든 종료가 가능하도록 세이브 포인트를 설정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유저가 가장 최근에 클리어한 방을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설정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스킬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회피 모션과 다양한 방식의 스킬 활용 등을 통한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반복 플레이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&lt;‘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와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라이트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의 차별화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9" y="1502269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88989" y="1502268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41420" y="1570531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41420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46189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50958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55727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79845" y="1570531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79845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604330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86DDB1A-07DA-4068-B4B6-96C8E555A60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439B95-20BC-43C3-942C-DDFEEBB0CBE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FA4F5D-025B-4607-9345-50B94A117CC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8E417B-E63E-4246-937C-EA1A3177C7B3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1C9986-9B35-4D05-B5F6-327B1B5ED92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F7E486-87EA-49FB-83A9-1CBB6F949AD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382E08-E19B-4983-8BDC-D2010C4EB17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7488032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방의 종류도 다양함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마다 특징이 달라 유저는 취향에 맞는 무기를 찾으며 게임을 플레이 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7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568EAC89-C52A-4A80-89D2-2EB7CFABC9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172200" y="1713236"/>
            <a:ext cx="5562600" cy="89311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3B375F27-54BE-4B44-8A80-CA1D1A820F55}"/>
              </a:ext>
            </a:extLst>
          </p:cNvPr>
          <p:cNvSpPr/>
          <p:nvPr/>
        </p:nvSpPr>
        <p:spPr>
          <a:xfrm>
            <a:off x="7990448" y="1743762"/>
            <a:ext cx="1799273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E1F870E-D690-452D-B25A-FFCDFA381474}"/>
              </a:ext>
            </a:extLst>
          </p:cNvPr>
          <p:cNvSpPr/>
          <p:nvPr/>
        </p:nvSpPr>
        <p:spPr>
          <a:xfrm>
            <a:off x="9762845" y="1743762"/>
            <a:ext cx="1740601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085240-B1C1-46F9-8447-A76DC30AC4A8}"/>
              </a:ext>
            </a:extLst>
          </p:cNvPr>
          <p:cNvSpPr/>
          <p:nvPr/>
        </p:nvSpPr>
        <p:spPr>
          <a:xfrm>
            <a:off x="6420335" y="1743762"/>
            <a:ext cx="1628289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EB2B49-3DE3-40F5-8C12-406460B7E6D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3BF9F-C1A1-4FC1-88FF-000C409F61D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1AA737-F085-48CA-A4E9-E454B62A2D7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DD7C40-7F30-4784-BA35-58090EB7CA84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311DD3-FB3C-4E04-8FE8-593BC9B857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A68ED5-35DC-4A35-81EC-F5B61B4C53F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86CA12-7CAF-43AA-8419-67A5A10F9E0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6" y="1227263"/>
            <a:ext cx="3876647" cy="216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932396"/>
              </p:ext>
            </p:extLst>
          </p:nvPr>
        </p:nvGraphicFramePr>
        <p:xfrm>
          <a:off x="457197" y="3403122"/>
          <a:ext cx="3876648" cy="309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18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7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568EAC89-C52A-4A80-89D2-2EB7CFABC9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5203163" y="1699553"/>
            <a:ext cx="5562600" cy="893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4C7E1-388F-4285-A989-E4FBB1E2E4BA}"/>
              </a:ext>
            </a:extLst>
          </p:cNvPr>
          <p:cNvSpPr txBox="1"/>
          <p:nvPr/>
        </p:nvSpPr>
        <p:spPr>
          <a:xfrm>
            <a:off x="4745816" y="1291471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총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스테이지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41E81-2BDD-47BF-8AFA-6536B1D8F778}"/>
              </a:ext>
            </a:extLst>
          </p:cNvPr>
          <p:cNvSpPr txBox="1"/>
          <p:nvPr/>
        </p:nvSpPr>
        <p:spPr>
          <a:xfrm>
            <a:off x="4980824" y="2621591"/>
            <a:ext cx="221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스테이지를 구성하는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F3EA6-D5DF-4161-8F82-0E774C811AA0}"/>
              </a:ext>
            </a:extLst>
          </p:cNvPr>
          <p:cNvSpPr txBox="1"/>
          <p:nvPr/>
        </p:nvSpPr>
        <p:spPr>
          <a:xfrm>
            <a:off x="4842165" y="296474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각 층은 여러 종류 개수의 방으로 구성됨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CC1B2-A65B-4C2F-B47C-4B7D8D52D359}"/>
              </a:ext>
            </a:extLst>
          </p:cNvPr>
          <p:cNvSpPr txBox="1"/>
          <p:nvPr/>
        </p:nvSpPr>
        <p:spPr>
          <a:xfrm>
            <a:off x="5931376" y="3526800"/>
            <a:ext cx="316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스테이지 마지막 층은 항상 보스 방이 배치됨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B7CE4-936B-442A-9430-42F4D1BF1060}"/>
              </a:ext>
            </a:extLst>
          </p:cNvPr>
          <p:cNvSpPr txBox="1"/>
          <p:nvPr/>
        </p:nvSpPr>
        <p:spPr>
          <a:xfrm>
            <a:off x="4836810" y="3890737"/>
            <a:ext cx="3720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층마다 배치되는 방의 형태가 다양함</a:t>
            </a:r>
            <a:r>
              <a:rPr lang="en-US" altLang="ko-KR" sz="1200" dirty="0"/>
              <a:t>(</a:t>
            </a:r>
            <a:r>
              <a:rPr lang="ko-KR" altLang="en-US" sz="1200" dirty="0"/>
              <a:t>랜덤 배치 방식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EDE3D19-3EFB-4A9C-8907-A8BF45730361}"/>
              </a:ext>
            </a:extLst>
          </p:cNvPr>
          <p:cNvCxnSpPr>
            <a:cxnSpLocks/>
            <a:stCxn id="2" idx="3"/>
            <a:endCxn id="13" idx="0"/>
          </p:cNvCxnSpPr>
          <p:nvPr/>
        </p:nvCxnSpPr>
        <p:spPr>
          <a:xfrm>
            <a:off x="6156780" y="1429971"/>
            <a:ext cx="114624" cy="3001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201180-6FC5-4A80-B7AC-0295ED30A44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18219-2AD6-4B70-BF62-1890034D91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392E41-4DD3-4083-9A03-4319556A45E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97BD2C-CDC5-4B94-9049-BB379A2FE1EF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F0BACE-3561-4DCB-951A-1B31382EA81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AA8463-AF3E-4CCD-A6BC-3E0C841F468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9C7DA2-07D7-49D6-A015-2CA7586D887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677E32E-D1C3-4875-974E-37981E00E384}"/>
              </a:ext>
            </a:extLst>
          </p:cNvPr>
          <p:cNvCxnSpPr>
            <a:cxnSpLocks/>
            <a:stCxn id="2" idx="3"/>
            <a:endCxn id="48" idx="0"/>
          </p:cNvCxnSpPr>
          <p:nvPr/>
        </p:nvCxnSpPr>
        <p:spPr>
          <a:xfrm>
            <a:off x="6156780" y="1429971"/>
            <a:ext cx="1799520" cy="3001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9C1252F-F1CA-4659-9595-EA2A1EBC4E6C}"/>
              </a:ext>
            </a:extLst>
          </p:cNvPr>
          <p:cNvCxnSpPr>
            <a:cxnSpLocks/>
            <a:stCxn id="2" idx="3"/>
            <a:endCxn id="49" idx="0"/>
          </p:cNvCxnSpPr>
          <p:nvPr/>
        </p:nvCxnSpPr>
        <p:spPr>
          <a:xfrm>
            <a:off x="6156780" y="1429971"/>
            <a:ext cx="3537531" cy="3001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19DB2-C5D8-4B54-A7DE-7791CD65BA1E}"/>
              </a:ext>
            </a:extLst>
          </p:cNvPr>
          <p:cNvSpPr/>
          <p:nvPr/>
        </p:nvSpPr>
        <p:spPr>
          <a:xfrm>
            <a:off x="5469147" y="1730079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6C263-909E-4B1F-A4F4-E58C8C9B8582}"/>
              </a:ext>
            </a:extLst>
          </p:cNvPr>
          <p:cNvSpPr/>
          <p:nvPr/>
        </p:nvSpPr>
        <p:spPr>
          <a:xfrm>
            <a:off x="7118791" y="1730079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8BE71A-C931-42A2-B754-3D33777D8EC9}"/>
              </a:ext>
            </a:extLst>
          </p:cNvPr>
          <p:cNvSpPr/>
          <p:nvPr/>
        </p:nvSpPr>
        <p:spPr>
          <a:xfrm>
            <a:off x="8838939" y="1730079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ED4971-5EA4-45DC-A5AB-5FCAD2585AF4}"/>
              </a:ext>
            </a:extLst>
          </p:cNvPr>
          <p:cNvSpPr/>
          <p:nvPr/>
        </p:nvSpPr>
        <p:spPr>
          <a:xfrm>
            <a:off x="7423122" y="2017326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F8569FC-D46A-4DBD-B600-06E5CEB012A3}"/>
              </a:ext>
            </a:extLst>
          </p:cNvPr>
          <p:cNvCxnSpPr>
            <a:cxnSpLocks/>
            <a:stCxn id="18" idx="3"/>
            <a:endCxn id="50" idx="2"/>
          </p:cNvCxnSpPr>
          <p:nvPr/>
        </p:nvCxnSpPr>
        <p:spPr>
          <a:xfrm flipV="1">
            <a:off x="7196495" y="2334344"/>
            <a:ext cx="417162" cy="4257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1EF20E7-305C-4AA6-A852-65797C799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7984463" y="2732067"/>
            <a:ext cx="995896" cy="741132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F1E5515-11C4-4AD7-8FA8-93042B5D1430}"/>
              </a:ext>
            </a:extLst>
          </p:cNvPr>
          <p:cNvCxnSpPr>
            <a:stCxn id="19" idx="3"/>
            <a:endCxn id="54" idx="1"/>
          </p:cNvCxnSpPr>
          <p:nvPr/>
        </p:nvCxnSpPr>
        <p:spPr>
          <a:xfrm flipV="1">
            <a:off x="7700640" y="3102633"/>
            <a:ext cx="283823" cy="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회로이(가) 표시된 사진&#10;&#10;자동 생성된 설명">
            <a:extLst>
              <a:ext uri="{FF2B5EF4-FFF2-40B4-BE49-F238E27FC236}">
                <a16:creationId xmlns:a16="http://schemas.microsoft.com/office/drawing/2014/main" id="{76AF6CDD-9146-4E80-A6E2-34A02BE73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060666" y="3241739"/>
            <a:ext cx="975323" cy="741132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1345A19-951D-44E9-A273-C097E31B76BB}"/>
              </a:ext>
            </a:extLst>
          </p:cNvPr>
          <p:cNvSpPr/>
          <p:nvPr/>
        </p:nvSpPr>
        <p:spPr>
          <a:xfrm>
            <a:off x="10213744" y="2017326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50FDFBB-CDA6-4EAA-BB0D-C685DDAE0D1C}"/>
              </a:ext>
            </a:extLst>
          </p:cNvPr>
          <p:cNvCxnSpPr>
            <a:cxnSpLocks/>
            <a:stCxn id="57" idx="3"/>
            <a:endCxn id="59" idx="2"/>
          </p:cNvCxnSpPr>
          <p:nvPr/>
        </p:nvCxnSpPr>
        <p:spPr>
          <a:xfrm flipV="1">
            <a:off x="10035989" y="2334344"/>
            <a:ext cx="368290" cy="12779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6">
            <a:extLst>
              <a:ext uri="{FF2B5EF4-FFF2-40B4-BE49-F238E27FC236}">
                <a16:creationId xmlns:a16="http://schemas.microsoft.com/office/drawing/2014/main" id="{CFD588DF-5887-43D6-AC07-80065F0D2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9462817" y="4036048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222B5AB-97A4-49CB-8C62-9F67B987E77D}"/>
              </a:ext>
            </a:extLst>
          </p:cNvPr>
          <p:cNvSpPr txBox="1"/>
          <p:nvPr/>
        </p:nvSpPr>
        <p:spPr>
          <a:xfrm>
            <a:off x="4828184" y="4536528"/>
            <a:ext cx="4657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층과 층을 포탈을 통해 이동하며 로딩을 활용해 특성을 선택하게 됨</a:t>
            </a:r>
          </a:p>
        </p:txBody>
      </p:sp>
      <p:pic>
        <p:nvPicPr>
          <p:cNvPr id="1026" name="Picture 2" descr="소울나이트 특성에 대한 이미지 검색결과">
            <a:extLst>
              <a:ext uri="{FF2B5EF4-FFF2-40B4-BE49-F238E27FC236}">
                <a16:creationId xmlns:a16="http://schemas.microsoft.com/office/drawing/2014/main" id="{248D444B-FE2D-4E1E-B005-A52899BD1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4879942" y="504183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소울나이트 무기에 대한 이미지 검색결과">
            <a:extLst>
              <a:ext uri="{FF2B5EF4-FFF2-40B4-BE49-F238E27FC236}">
                <a16:creationId xmlns:a16="http://schemas.microsoft.com/office/drawing/2014/main" id="{146572B6-8387-47D1-8E81-B2674FF81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5998292" y="501546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97B879-9E8B-4F1F-8B52-40DDD6E381D8}"/>
              </a:ext>
            </a:extLst>
          </p:cNvPr>
          <p:cNvSpPr txBox="1"/>
          <p:nvPr/>
        </p:nvSpPr>
        <p:spPr>
          <a:xfrm>
            <a:off x="5998983" y="5849067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다양한 무기와 특성을 획득해 가며 게임을 진행하는 방식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804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030A138-CD63-4831-B2F9-A9445CDA4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291992"/>
              </p:ext>
            </p:extLst>
          </p:nvPr>
        </p:nvGraphicFramePr>
        <p:xfrm>
          <a:off x="331730" y="1262558"/>
          <a:ext cx="11504669" cy="502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885">
                  <a:extLst>
                    <a:ext uri="{9D8B030D-6E8A-4147-A177-3AD203B41FA5}">
                      <a16:colId xmlns:a16="http://schemas.microsoft.com/office/drawing/2014/main" val="820025909"/>
                    </a:ext>
                  </a:extLst>
                </a:gridCol>
                <a:gridCol w="1445885">
                  <a:extLst>
                    <a:ext uri="{9D8B030D-6E8A-4147-A177-3AD203B41FA5}">
                      <a16:colId xmlns:a16="http://schemas.microsoft.com/office/drawing/2014/main" val="1688093642"/>
                    </a:ext>
                  </a:extLst>
                </a:gridCol>
                <a:gridCol w="2860565">
                  <a:extLst>
                    <a:ext uri="{9D8B030D-6E8A-4147-A177-3AD203B41FA5}">
                      <a16:colId xmlns:a16="http://schemas.microsoft.com/office/drawing/2014/main" val="1274641175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1638568552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868515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 경험과 밀접한 관계를 가짐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기존에 다른 게임을 플레이 했을 가능성이 더 크기 때문에 다른 게임들과 차별화 되지 않고 모든 유저가 자연스럽게 조작할 수 있도록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기타 잡다한 것 없이 필요한 정보만 표시됨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캐릭터를 통해 현재 사용중인 무기가 무엇인지 손에 쥐고 있는 듯한 연출로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필요한 정보만 전달하기 위해 간략화 되어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빨강은 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회색은 방어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파랑은 마나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3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조작을 시작한 시점을 기준으로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사람마다 조작이 편리한 환경이 다름으로 이런 조치를 취한 것 같음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6895"/>
                  </a:ext>
                </a:extLst>
              </a:tr>
              <a:tr h="749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준비상태를 충전되는 것처럼 연출함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 상태와 걸리는 시간을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93301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공격 버튼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상호 작용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주위 또는 아이템의 근처로 이동시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변경됨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상화 작용이 필요한 순간은 비 전투 상태임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이때 공격 키는 필요가 없음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상호작용키가 불필요함으로 필요할 때만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143200"/>
                  </a:ext>
                </a:extLst>
              </a:tr>
              <a:tr h="499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무기교체 버튼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현재 들고 있는 무기를 보여줌 </a:t>
                      </a:r>
                      <a:endParaRPr lang="en-US" altLang="ko-KR" sz="10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사용시 소비되는 마나 를 표시 해줌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원할 때 필요한 무기를 바꿔 사용하도록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던전에서 사용하는 재화와 대기 화면에서 사용하는 재화의 차이를 주기위해 재화의 모양을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사용자의 혼동을 방지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재화의 중요도에 따라 크기를 다르게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2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획득한 특성들을 한번에 보여줌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포기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계속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세가지 기능을 사용가능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특성의 효과가 모두 즉시 적용되어 초기화 될 때 까지 유지됨으로 화면에 지속적으로 표시할 필요가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29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아이콘을 활용해 간략한 현재위치와 앞으로 발견한 방의 정보를 유저에게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전투가 진행 되지 않을 때 화면 좌측 중앙에 표시되며 전투 시작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방에 입장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 자동으로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다음방의 정보는 유저가 현재 방을 클리어 하지않으면 의미가 없기 때문에 보다 전투에 집중할 수 있도록 필요 없는 지도를 잠시 지운 것으로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05714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ACB4A3-5BFB-4CBE-8F83-03FD8DA0C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20213"/>
              </p:ext>
            </p:extLst>
          </p:nvPr>
        </p:nvGraphicFramePr>
        <p:xfrm>
          <a:off x="12319000" y="7091680"/>
          <a:ext cx="4064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79897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54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설명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모티브 게임의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활용해 게임내 시스템을 기획하는데 활용하기 위해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55260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21A5B5-BC1C-48B7-A10E-F0ADB85A3B02}"/>
              </a:ext>
            </a:extLst>
          </p:cNvPr>
          <p:cNvGrpSpPr/>
          <p:nvPr/>
        </p:nvGrpSpPr>
        <p:grpSpPr>
          <a:xfrm>
            <a:off x="1812095" y="1721790"/>
            <a:ext cx="1356582" cy="4509190"/>
            <a:chOff x="1812095" y="1721790"/>
            <a:chExt cx="1356582" cy="4509190"/>
          </a:xfrm>
        </p:grpSpPr>
        <p:pic>
          <p:nvPicPr>
            <p:cNvPr id="55" name="그림 54" descr="컴퓨터이(가) 표시된 사진&#10;&#10;자동 생성된 설명">
              <a:extLst>
                <a:ext uri="{FF2B5EF4-FFF2-40B4-BE49-F238E27FC236}">
                  <a16:creationId xmlns:a16="http://schemas.microsoft.com/office/drawing/2014/main" id="{15FA7D2D-3261-4868-8B44-742BC2BAE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4" t="19794" r="41155" b="65512"/>
            <a:stretch/>
          </p:blipFill>
          <p:spPr>
            <a:xfrm>
              <a:off x="2699336" y="1721790"/>
              <a:ext cx="287567" cy="336217"/>
            </a:xfrm>
            <a:prstGeom prst="rect">
              <a:avLst/>
            </a:prstGeom>
          </p:spPr>
        </p:pic>
        <p:pic>
          <p:nvPicPr>
            <p:cNvPr id="56" name="그림 55" descr="컴퓨터이(가) 표시된 사진&#10;&#10;자동 생성된 설명">
              <a:extLst>
                <a:ext uri="{FF2B5EF4-FFF2-40B4-BE49-F238E27FC236}">
                  <a16:creationId xmlns:a16="http://schemas.microsoft.com/office/drawing/2014/main" id="{10675EE0-98D3-4313-A0EC-0A197CC54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r="73906" b="81367"/>
            <a:stretch/>
          </p:blipFill>
          <p:spPr>
            <a:xfrm>
              <a:off x="1852396" y="1725727"/>
              <a:ext cx="731940" cy="336216"/>
            </a:xfrm>
            <a:prstGeom prst="rect">
              <a:avLst/>
            </a:prstGeom>
          </p:spPr>
        </p:pic>
        <p:pic>
          <p:nvPicPr>
            <p:cNvPr id="57" name="그림 56" descr="컴퓨터이(가) 표시된 사진&#10;&#10;자동 생성된 설명">
              <a:extLst>
                <a:ext uri="{FF2B5EF4-FFF2-40B4-BE49-F238E27FC236}">
                  <a16:creationId xmlns:a16="http://schemas.microsoft.com/office/drawing/2014/main" id="{45970778-0EA1-4266-9D45-8F05F1D67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8" t="55273" r="69530" b="15517"/>
            <a:stretch/>
          </p:blipFill>
          <p:spPr>
            <a:xfrm>
              <a:off x="2265886" y="2204675"/>
              <a:ext cx="369286" cy="336216"/>
            </a:xfrm>
            <a:prstGeom prst="rect">
              <a:avLst/>
            </a:prstGeom>
          </p:spPr>
        </p:pic>
        <p:pic>
          <p:nvPicPr>
            <p:cNvPr id="67" name="그림 66" descr="컴퓨터이(가) 표시된 사진&#10;&#10;자동 생성된 설명">
              <a:extLst>
                <a:ext uri="{FF2B5EF4-FFF2-40B4-BE49-F238E27FC236}">
                  <a16:creationId xmlns:a16="http://schemas.microsoft.com/office/drawing/2014/main" id="{9446C2B3-71D4-4DF2-B7C9-E8775B47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5" t="72086" r="2563" b="1310"/>
            <a:stretch/>
          </p:blipFill>
          <p:spPr>
            <a:xfrm>
              <a:off x="1959134" y="3619448"/>
              <a:ext cx="427327" cy="393465"/>
            </a:xfrm>
            <a:prstGeom prst="rect">
              <a:avLst/>
            </a:prstGeom>
          </p:spPr>
        </p:pic>
        <p:pic>
          <p:nvPicPr>
            <p:cNvPr id="68" name="그림 6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BE074EDD-F00B-493C-A8FD-899C77D8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2614602" y="3612367"/>
              <a:ext cx="397568" cy="393465"/>
            </a:xfrm>
            <a:prstGeom prst="rect">
              <a:avLst/>
            </a:prstGeom>
          </p:spPr>
        </p:pic>
        <p:pic>
          <p:nvPicPr>
            <p:cNvPr id="71" name="그림 70" descr="컴퓨터이(가) 표시된 사진&#10;&#10;자동 생성된 설명">
              <a:extLst>
                <a:ext uri="{FF2B5EF4-FFF2-40B4-BE49-F238E27FC236}">
                  <a16:creationId xmlns:a16="http://schemas.microsoft.com/office/drawing/2014/main" id="{BD99F538-33F2-4657-A450-67599A775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1" t="53583" r="1780" b="29662"/>
            <a:stretch/>
          </p:blipFill>
          <p:spPr>
            <a:xfrm>
              <a:off x="2270802" y="4177538"/>
              <a:ext cx="465478" cy="428941"/>
            </a:xfrm>
            <a:prstGeom prst="rect">
              <a:avLst/>
            </a:prstGeom>
          </p:spPr>
        </p:pic>
        <p:pic>
          <p:nvPicPr>
            <p:cNvPr id="72" name="그림 71" descr="컴퓨터이(가) 표시된 사진&#10;&#10;자동 생성된 설명">
              <a:extLst>
                <a:ext uri="{FF2B5EF4-FFF2-40B4-BE49-F238E27FC236}">
                  <a16:creationId xmlns:a16="http://schemas.microsoft.com/office/drawing/2014/main" id="{9E49DEA4-F07A-444E-9D25-0122330A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5639" r="15789" b="89110"/>
            <a:stretch/>
          </p:blipFill>
          <p:spPr>
            <a:xfrm>
              <a:off x="2710958" y="4698196"/>
              <a:ext cx="350793" cy="272253"/>
            </a:xfrm>
            <a:prstGeom prst="rect">
              <a:avLst/>
            </a:prstGeom>
          </p:spPr>
        </p:pic>
        <p:pic>
          <p:nvPicPr>
            <p:cNvPr id="73" name="그림 72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33309995-4AFB-4727-8CF3-E21FCD6D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6" t="7000" r="5966" b="82909"/>
            <a:stretch/>
          </p:blipFill>
          <p:spPr>
            <a:xfrm>
              <a:off x="1812095" y="4713274"/>
              <a:ext cx="684851" cy="212170"/>
            </a:xfrm>
            <a:prstGeom prst="rect">
              <a:avLst/>
            </a:prstGeom>
          </p:spPr>
        </p:pic>
        <p:pic>
          <p:nvPicPr>
            <p:cNvPr id="78" name="그림 77" descr="컴퓨터이(가) 표시된 사진&#10;&#10;자동 생성된 설명">
              <a:extLst>
                <a:ext uri="{FF2B5EF4-FFF2-40B4-BE49-F238E27FC236}">
                  <a16:creationId xmlns:a16="http://schemas.microsoft.com/office/drawing/2014/main" id="{E2C597EF-A220-44F1-876E-E8382E5F6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99" t="208" r="1892" b="83037"/>
            <a:stretch/>
          </p:blipFill>
          <p:spPr>
            <a:xfrm>
              <a:off x="2100571" y="5083673"/>
              <a:ext cx="235590" cy="217098"/>
            </a:xfrm>
            <a:prstGeom prst="rect">
              <a:avLst/>
            </a:prstGeom>
          </p:spPr>
        </p:pic>
        <p:pic>
          <p:nvPicPr>
            <p:cNvPr id="79" name="그림 78" descr="시계이(가) 표시된 사진&#10;&#10;자동 생성된 설명">
              <a:extLst>
                <a:ext uri="{FF2B5EF4-FFF2-40B4-BE49-F238E27FC236}">
                  <a16:creationId xmlns:a16="http://schemas.microsoft.com/office/drawing/2014/main" id="{62A40C46-5276-49CB-815E-A0E7F6081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44" t="25680" r="29297" b="25681"/>
            <a:stretch/>
          </p:blipFill>
          <p:spPr>
            <a:xfrm>
              <a:off x="2593079" y="5051653"/>
              <a:ext cx="406663" cy="261277"/>
            </a:xfrm>
            <a:prstGeom prst="rect">
              <a:avLst/>
            </a:prstGeom>
          </p:spPr>
        </p:pic>
        <p:pic>
          <p:nvPicPr>
            <p:cNvPr id="80" name="그림 79" descr="빨간색, 거리, 표지판이(가) 표시된 사진&#10;&#10;자동 생성된 설명">
              <a:extLst>
                <a:ext uri="{FF2B5EF4-FFF2-40B4-BE49-F238E27FC236}">
                  <a16:creationId xmlns:a16="http://schemas.microsoft.com/office/drawing/2014/main" id="{51F3DD10-6379-4A77-BA30-47F330D1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83348" r="25313" b="-2447"/>
            <a:stretch/>
          </p:blipFill>
          <p:spPr>
            <a:xfrm>
              <a:off x="1889357" y="5326180"/>
              <a:ext cx="1279320" cy="261276"/>
            </a:xfrm>
            <a:prstGeom prst="rect">
              <a:avLst/>
            </a:prstGeom>
          </p:spPr>
        </p:pic>
        <p:pic>
          <p:nvPicPr>
            <p:cNvPr id="82" name="그림 81" descr="회로이(가) 표시된 사진&#10;&#10;자동 생성된 설명">
              <a:extLst>
                <a:ext uri="{FF2B5EF4-FFF2-40B4-BE49-F238E27FC236}">
                  <a16:creationId xmlns:a16="http://schemas.microsoft.com/office/drawing/2014/main" id="{13B1B2A8-8F64-46D0-A29C-201B7A22A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2103207" y="5618561"/>
              <a:ext cx="805939" cy="612419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DD55AFD-A84F-4E65-B7D1-E616E316CC2E}"/>
                </a:ext>
              </a:extLst>
            </p:cNvPr>
            <p:cNvGrpSpPr/>
            <p:nvPr/>
          </p:nvGrpSpPr>
          <p:grpSpPr>
            <a:xfrm>
              <a:off x="1888398" y="2746566"/>
              <a:ext cx="1199444" cy="383737"/>
              <a:chOff x="6847733" y="4924425"/>
              <a:chExt cx="3334492" cy="1066800"/>
            </a:xfrm>
          </p:grpSpPr>
          <p:pic>
            <p:nvPicPr>
              <p:cNvPr id="85" name="그림 84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5DEEA9ED-AEC8-418C-A564-01CE0B77E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9134475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6" name="그림 85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C4504911-BFA6-401C-A47A-37B6037F7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7991104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7" name="그림 86" descr="앉아있는, 컴퓨터이(가) 표시된 사진&#10;&#10;자동 생성된 설명">
                <a:extLst>
                  <a:ext uri="{FF2B5EF4-FFF2-40B4-BE49-F238E27FC236}">
                    <a16:creationId xmlns:a16="http://schemas.microsoft.com/office/drawing/2014/main" id="{2C5BA750-AB82-4BC9-987E-A29DA537B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5" r="16484" b="5633"/>
              <a:stretch/>
            </p:blipFill>
            <p:spPr>
              <a:xfrm>
                <a:off x="6847733" y="4924425"/>
                <a:ext cx="1047750" cy="1066800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095930-BB9C-48D8-8E94-E6E9FCE62C6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5B2150-460C-4532-8995-6A594E69A60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1E05A3-4013-4B27-8B90-E66FB0F3C40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F2719A-3724-4F46-8522-8CF0AF4BB15C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388417-B6B7-481D-849B-447B0BE6C0D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EAB4D6-CD23-49FC-B976-EE00959ADB5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274524-7A8C-4420-B08F-4C7866463CD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109958"/>
              </p:ext>
            </p:extLst>
          </p:nvPr>
        </p:nvGraphicFramePr>
        <p:xfrm>
          <a:off x="5144514" y="1276950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54484"/>
              </p:ext>
            </p:extLst>
          </p:nvPr>
        </p:nvGraphicFramePr>
        <p:xfrm>
          <a:off x="431797" y="1270001"/>
          <a:ext cx="4483103" cy="248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741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5247015" y="1822711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6F8BA1E-4F03-47A2-B607-C87286C7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406"/>
              </p:ext>
            </p:extLst>
          </p:nvPr>
        </p:nvGraphicFramePr>
        <p:xfrm>
          <a:off x="431797" y="3919223"/>
          <a:ext cx="11315700" cy="251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97">
                  <a:extLst>
                    <a:ext uri="{9D8B030D-6E8A-4147-A177-3AD203B41FA5}">
                      <a16:colId xmlns:a16="http://schemas.microsoft.com/office/drawing/2014/main" val="3338785752"/>
                    </a:ext>
                  </a:extLst>
                </a:gridCol>
                <a:gridCol w="3536953">
                  <a:extLst>
                    <a:ext uri="{9D8B030D-6E8A-4147-A177-3AD203B41FA5}">
                      <a16:colId xmlns:a16="http://schemas.microsoft.com/office/drawing/2014/main" val="1127104342"/>
                    </a:ext>
                  </a:extLst>
                </a:gridCol>
                <a:gridCol w="1758947">
                  <a:extLst>
                    <a:ext uri="{9D8B030D-6E8A-4147-A177-3AD203B41FA5}">
                      <a16:colId xmlns:a16="http://schemas.microsoft.com/office/drawing/2014/main" val="3810922349"/>
                    </a:ext>
                  </a:extLst>
                </a:gridCol>
                <a:gridCol w="3898903">
                  <a:extLst>
                    <a:ext uri="{9D8B030D-6E8A-4147-A177-3AD203B41FA5}">
                      <a16:colId xmlns:a16="http://schemas.microsoft.com/office/drawing/2014/main" val="91221427"/>
                    </a:ext>
                  </a:extLst>
                </a:gridCol>
              </a:tblGrid>
              <a:tr h="234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4803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유저에게 도움을 주는 발판과 그렇지 않는 발판이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발판의 효과는 몬스터도 동일하게 적용 받음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 발판이 대표적으로 함정으로 사용되는 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이동을 막는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공격을 상쇄시킴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스테이지에 선택된 테마에 따라 다양한 형태의 구조물 디자인이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90293"/>
                  </a:ext>
                </a:extLst>
              </a:tr>
              <a:tr h="27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마법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10958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통로를 통해 방에 입장 시 자동으로 닫힘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배치된 몬스터를 모두 처치하기 전까지 열리지 않음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입장 시 자동으로 문이 닫힘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방에만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공격을 받으면 사라지는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상자의 경우 공격을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회에 한해 공격을 막음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폭판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독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존재함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상자의 경우 함정으로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479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7C137-77CE-4787-B7FB-6E0D4A872080}"/>
              </a:ext>
            </a:extLst>
          </p:cNvPr>
          <p:cNvGrpSpPr/>
          <p:nvPr/>
        </p:nvGrpSpPr>
        <p:grpSpPr>
          <a:xfrm>
            <a:off x="1045403" y="4270351"/>
            <a:ext cx="822674" cy="841171"/>
            <a:chOff x="5995628" y="4141849"/>
            <a:chExt cx="822674" cy="841171"/>
          </a:xfrm>
        </p:grpSpPr>
        <p:pic>
          <p:nvPicPr>
            <p:cNvPr id="25" name="그림 24" descr="컴퓨터이(가) 표시된 사진&#10;&#10;자동 생성된 설명">
              <a:extLst>
                <a:ext uri="{FF2B5EF4-FFF2-40B4-BE49-F238E27FC236}">
                  <a16:creationId xmlns:a16="http://schemas.microsoft.com/office/drawing/2014/main" id="{9AA1D692-5520-4838-90F8-744BCAF33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6035430" y="4141849"/>
              <a:ext cx="782872" cy="343065"/>
            </a:xfrm>
            <a:prstGeom prst="rect">
              <a:avLst/>
            </a:prstGeom>
          </p:spPr>
        </p:pic>
        <p:pic>
          <p:nvPicPr>
            <p:cNvPr id="26" name="그림 25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99259948-DBA8-4985-9402-A645865A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449025" y="4597799"/>
              <a:ext cx="369277" cy="358846"/>
            </a:xfrm>
            <a:prstGeom prst="rect">
              <a:avLst/>
            </a:prstGeom>
          </p:spPr>
        </p:pic>
        <p:pic>
          <p:nvPicPr>
            <p:cNvPr id="27" name="그림 26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9911A699-508A-4D02-B1BD-0E8AF3D58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F1A830-5176-4183-8226-53ECB9376F84}"/>
              </a:ext>
            </a:extLst>
          </p:cNvPr>
          <p:cNvGrpSpPr/>
          <p:nvPr/>
        </p:nvGrpSpPr>
        <p:grpSpPr>
          <a:xfrm>
            <a:off x="6419660" y="4297523"/>
            <a:ext cx="998774" cy="762943"/>
            <a:chOff x="5776608" y="5413156"/>
            <a:chExt cx="998774" cy="762943"/>
          </a:xfrm>
        </p:grpSpPr>
        <p:pic>
          <p:nvPicPr>
            <p:cNvPr id="29" name="그림 28" descr="컴퓨터이(가) 표시된 사진&#10;&#10;자동 생성된 설명">
              <a:extLst>
                <a:ext uri="{FF2B5EF4-FFF2-40B4-BE49-F238E27FC236}">
                  <a16:creationId xmlns:a16="http://schemas.microsoft.com/office/drawing/2014/main" id="{4FFCFD12-6D26-489C-A4D4-E2359A3D2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5215" y="5413156"/>
              <a:ext cx="250167" cy="762943"/>
            </a:xfrm>
            <a:prstGeom prst="rect">
              <a:avLst/>
            </a:prstGeom>
          </p:spPr>
        </p:pic>
        <p:pic>
          <p:nvPicPr>
            <p:cNvPr id="30" name="그림 29" descr="컴퓨터이(가) 표시된 사진&#10;&#10;자동 생성된 설명">
              <a:extLst>
                <a:ext uri="{FF2B5EF4-FFF2-40B4-BE49-F238E27FC236}">
                  <a16:creationId xmlns:a16="http://schemas.microsoft.com/office/drawing/2014/main" id="{A0737EFD-3C8E-4117-8C2D-EE69DD86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5776608" y="5604823"/>
              <a:ext cx="250166" cy="445093"/>
            </a:xfrm>
            <a:prstGeom prst="rect">
              <a:avLst/>
            </a:prstGeom>
          </p:spPr>
        </p:pic>
        <p:pic>
          <p:nvPicPr>
            <p:cNvPr id="31" name="그림 30" descr="컴퓨터이(가) 표시된 사진&#10;&#10;자동 생성된 설명">
              <a:extLst>
                <a:ext uri="{FF2B5EF4-FFF2-40B4-BE49-F238E27FC236}">
                  <a16:creationId xmlns:a16="http://schemas.microsoft.com/office/drawing/2014/main" id="{27F3E78A-447E-4753-B4A2-F4CDAD423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6140358" y="5543233"/>
              <a:ext cx="301925" cy="518763"/>
            </a:xfrm>
            <a:prstGeom prst="rect">
              <a:avLst/>
            </a:prstGeom>
          </p:spPr>
        </p:pic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7E5F3BC3-185D-4B1B-BB0B-184E7447DF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313612" y="5500050"/>
            <a:ext cx="286257" cy="8895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44A686-F604-486B-A12A-114C794398E8}"/>
              </a:ext>
            </a:extLst>
          </p:cNvPr>
          <p:cNvGrpSpPr/>
          <p:nvPr/>
        </p:nvGrpSpPr>
        <p:grpSpPr>
          <a:xfrm>
            <a:off x="6678852" y="5521612"/>
            <a:ext cx="489541" cy="846472"/>
            <a:chOff x="2656935" y="5815078"/>
            <a:chExt cx="489541" cy="846472"/>
          </a:xfrm>
        </p:grpSpPr>
        <p:pic>
          <p:nvPicPr>
            <p:cNvPr id="34" name="그림 33" descr="컴퓨터이(가) 표시된 사진&#10;&#10;자동 생성된 설명">
              <a:extLst>
                <a:ext uri="{FF2B5EF4-FFF2-40B4-BE49-F238E27FC236}">
                  <a16:creationId xmlns:a16="http://schemas.microsoft.com/office/drawing/2014/main" id="{8DDCACD5-DC2C-466E-A54A-6FCD80F2D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36524" r="68069" b="46058"/>
            <a:stretch/>
          </p:blipFill>
          <p:spPr>
            <a:xfrm>
              <a:off x="2656935" y="5815078"/>
              <a:ext cx="489541" cy="423236"/>
            </a:xfrm>
            <a:prstGeom prst="rect">
              <a:avLst/>
            </a:prstGeom>
          </p:spPr>
        </p:pic>
        <p:pic>
          <p:nvPicPr>
            <p:cNvPr id="35" name="그림 34" descr="버스, 컴퓨터, 남자, 거리이(가) 표시된 사진&#10;&#10;자동 생성된 설명">
              <a:extLst>
                <a:ext uri="{FF2B5EF4-FFF2-40B4-BE49-F238E27FC236}">
                  <a16:creationId xmlns:a16="http://schemas.microsoft.com/office/drawing/2014/main" id="{1AD9993B-3A8F-474A-9367-C20889B7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7" t="58322" r="33693" b="29687"/>
            <a:stretch/>
          </p:blipFill>
          <p:spPr>
            <a:xfrm>
              <a:off x="2675520" y="6238314"/>
              <a:ext cx="443221" cy="42323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144514" y="2485502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C38460-4F56-40CD-B31B-1C3BEA66D88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AD59EF-B4B2-426A-A2F4-68AEE640256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6CDD00-D9B2-4312-B55B-09C2894A47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FC4EA7-30C2-41DB-A2A9-8DC4AC71EF84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3DFB19-B256-4A0F-8F17-9670EA925A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075F13-23F2-4629-AE86-DEA16B60EF6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13958D-1031-4871-A0A5-5AD4A41E63A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F3EB3E-994A-4673-B486-B64ED3A1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31306"/>
              </p:ext>
            </p:extLst>
          </p:nvPr>
        </p:nvGraphicFramePr>
        <p:xfrm>
          <a:off x="2451636" y="1373908"/>
          <a:ext cx="7333900" cy="3330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6569481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783206349"/>
                    </a:ext>
                  </a:extLst>
                </a:gridCol>
                <a:gridCol w="3333400">
                  <a:extLst>
                    <a:ext uri="{9D8B030D-6E8A-4147-A177-3AD203B41FA5}">
                      <a16:colId xmlns:a16="http://schemas.microsoft.com/office/drawing/2014/main" val="966081166"/>
                    </a:ext>
                  </a:extLst>
                </a:gridCol>
              </a:tblGrid>
              <a:tr h="33048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9781"/>
                  </a:ext>
                </a:extLst>
              </a:tr>
              <a:tr h="5174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53922"/>
                  </a:ext>
                </a:extLst>
              </a:tr>
              <a:tr h="460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12651"/>
                  </a:ext>
                </a:extLst>
              </a:tr>
              <a:tr h="4876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31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0773"/>
                  </a:ext>
                </a:extLst>
              </a:tr>
              <a:tr h="2946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8484"/>
                  </a:ext>
                </a:extLst>
              </a:tr>
              <a:tr h="189121"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다음 층으로 이동할 때 랜덤확률로 특성을 선택함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대체로 한번 선택하면 변경이 불가능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07262"/>
                  </a:ext>
                </a:extLst>
              </a:tr>
              <a:tr h="5269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565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특성 시스템</a:t>
            </a: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2508009" y="1492073"/>
            <a:ext cx="3231710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DE3184-5EC9-40C0-89DF-56ACF9B6D7AC}"/>
              </a:ext>
            </a:extLst>
          </p:cNvPr>
          <p:cNvGrpSpPr/>
          <p:nvPr/>
        </p:nvGrpSpPr>
        <p:grpSpPr>
          <a:xfrm>
            <a:off x="5935542" y="1787699"/>
            <a:ext cx="414405" cy="2859446"/>
            <a:chOff x="7874291" y="1767025"/>
            <a:chExt cx="414405" cy="285944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6192E57-7D45-4527-B56C-540D16D8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1767025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7BD933AB-F872-4F60-9734-D15B733F1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2256378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DE0E1397-7E4B-4EAB-9070-C2592F02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2721583"/>
              <a:ext cx="401782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D2D364BA-F609-411B-B108-0D362D3C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3210936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27F48810-AC0D-485E-87F2-8A4A2FDEF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3696479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25C7B6C-EF7C-4DC8-AB90-865461AB5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4220122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C22492-FAD8-4002-9E60-E1F0A6A59233}"/>
              </a:ext>
            </a:extLst>
          </p:cNvPr>
          <p:cNvSpPr/>
          <p:nvPr/>
        </p:nvSpPr>
        <p:spPr>
          <a:xfrm>
            <a:off x="1585105" y="5026646"/>
            <a:ext cx="8948766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원하는 특성을 하나씩 쌓아가며 육성에 대한 성취감과 보스 클리어에 대한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힘들게 쌓은 특성과 무기를 사망과 동시에 잃었을 때 유저는 상실감에 빠지게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이전의 경험을 통해 성취감과 우월감을 다시 느끼기 위해 다시 게임을 플레이 하게 됨</a:t>
            </a:r>
            <a:endParaRPr lang="en-US" altLang="ko-KR" sz="14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98E743-9A1F-4869-9411-D59DF90A506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1D92AD-4F06-4745-AF48-80285834E01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7C527A-2DB0-4200-8C5E-29492E38B4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57F353-AD2A-4AB8-A539-15BF06DFC97A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7D39B6-322F-4426-91C0-E6B8C694BA4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CD8F12-0D61-47F8-8CAC-DAB1D24B6FC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8A4542-888E-4071-ADEE-E022A5BDCFCE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4DAF-9BA7-4C29-ACCA-86FA7656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0CCAE-D312-4B8A-BD12-FC1FA22D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9900" dirty="0"/>
              <a:t>준비중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EEFB75-48A9-41A7-B03D-165D4FD4923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74552-32AF-40EE-94B9-E48903A645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0B8A7-00AD-4A44-9EB0-297281E5805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E25F11-49D2-4E2C-8778-EC1E591BD6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507B-8734-479C-89A9-7156338CAE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3C8CEB-D98D-47F6-95E3-11F4E4ADA29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9DF566-A649-416C-9486-60338269102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기획</a:t>
              </a:r>
              <a:r>
                <a:rPr lang="en-US" altLang="ko-KR" b="1" dirty="0">
                  <a:solidFill>
                    <a:schemeClr val="bg1"/>
                  </a:solidFill>
                </a:rPr>
                <a:t>_</a:t>
              </a:r>
              <a:r>
                <a:rPr lang="ko-KR" altLang="en-US" b="1" dirty="0">
                  <a:solidFill>
                    <a:schemeClr val="bg1"/>
                  </a:solidFill>
                </a:rPr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63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4875AA-38B9-4AE4-BE8F-0A0EE6E4644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B0D941-8728-4835-9116-4B0079E39A9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3BD7A-F3D7-4895-90EA-C49A268E8A0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649EE0-C4FA-45D9-8927-4A9483F36C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964B7-D77E-47E6-9C7E-D65841272E2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C81147-04E9-4727-BCE7-AAD0D1A8B12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44DFFA-BDAE-4230-A8EF-0F48956CC8CC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3721</TotalTime>
  <Words>2607</Words>
  <Application>Microsoft Office PowerPoint</Application>
  <PresentationFormat>와이드스크린</PresentationFormat>
  <Paragraphs>477</Paragraphs>
  <Slides>19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‘로그라이트(Lite)’</vt:lpstr>
      <vt:lpstr>간략한 설명</vt:lpstr>
      <vt:lpstr>모티브 게임 분석</vt:lpstr>
      <vt:lpstr>모티브 게임 분석</vt:lpstr>
      <vt:lpstr>UI 설명</vt:lpstr>
      <vt:lpstr>던전의 배치 방식</vt:lpstr>
      <vt:lpstr>특성 시스템</vt:lpstr>
      <vt:lpstr>PowerPoint 프레젠테이션</vt:lpstr>
      <vt:lpstr>시간을 활용한 스킬 액션</vt:lpstr>
      <vt:lpstr>시간을 활용한 스킬 액션</vt:lpstr>
      <vt:lpstr>무기 시스템</vt:lpstr>
      <vt:lpstr>상인 시스템</vt:lpstr>
      <vt:lpstr>상인 시스템</vt:lpstr>
      <vt:lpstr>중립 구조물 &amp; 파밍</vt:lpstr>
      <vt:lpstr>몬스터 AI</vt:lpstr>
      <vt:lpstr>캐릭터 시스템</vt:lpstr>
      <vt:lpstr>기타</vt:lpstr>
      <vt:lpstr>PowerPoint 프레젠테이션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302</cp:revision>
  <dcterms:created xsi:type="dcterms:W3CDTF">2019-10-07T05:13:37Z</dcterms:created>
  <dcterms:modified xsi:type="dcterms:W3CDTF">2019-11-19T01:44:08Z</dcterms:modified>
</cp:coreProperties>
</file>